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13"/>
  </p:notesMasterIdLst>
  <p:sldIdLst>
    <p:sldId id="256" r:id="rId2"/>
    <p:sldId id="257" r:id="rId3"/>
    <p:sldId id="258" r:id="rId4"/>
    <p:sldId id="259" r:id="rId5"/>
    <p:sldId id="266"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41" autoAdjust="0"/>
    <p:restoredTop sz="87634" autoAdjust="0"/>
  </p:normalViewPr>
  <p:slideViewPr>
    <p:cSldViewPr snapToGrid="0">
      <p:cViewPr varScale="1">
        <p:scale>
          <a:sx n="97" d="100"/>
          <a:sy n="97" d="100"/>
        </p:scale>
        <p:origin x="59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 Mahoney" userId="8be4dd9d9bd97828" providerId="LiveId" clId="{BBA32E87-CB9C-4278-B64B-B857473F6287}"/>
    <pc:docChg chg="modSld">
      <pc:chgData name="Joe Mahoney" userId="8be4dd9d9bd97828" providerId="LiveId" clId="{BBA32E87-CB9C-4278-B64B-B857473F6287}" dt="2024-02-28T02:36:41.772" v="1" actId="20577"/>
      <pc:docMkLst>
        <pc:docMk/>
      </pc:docMkLst>
      <pc:sldChg chg="modSp mod">
        <pc:chgData name="Joe Mahoney" userId="8be4dd9d9bd97828" providerId="LiveId" clId="{BBA32E87-CB9C-4278-B64B-B857473F6287}" dt="2024-02-28T02:36:17.763" v="0" actId="20577"/>
        <pc:sldMkLst>
          <pc:docMk/>
          <pc:sldMk cId="1935378065" sldId="262"/>
        </pc:sldMkLst>
        <pc:spChg chg="mod">
          <ac:chgData name="Joe Mahoney" userId="8be4dd9d9bd97828" providerId="LiveId" clId="{BBA32E87-CB9C-4278-B64B-B857473F6287}" dt="2024-02-28T02:36:17.763" v="0" actId="20577"/>
          <ac:spMkLst>
            <pc:docMk/>
            <pc:sldMk cId="1935378065" sldId="262"/>
            <ac:spMk id="3" creationId="{7E04B5BC-0A11-4E27-9A8A-EE05AF96FA80}"/>
          </ac:spMkLst>
        </pc:spChg>
      </pc:sldChg>
      <pc:sldChg chg="modSp mod">
        <pc:chgData name="Joe Mahoney" userId="8be4dd9d9bd97828" providerId="LiveId" clId="{BBA32E87-CB9C-4278-B64B-B857473F6287}" dt="2024-02-28T02:36:41.772" v="1" actId="20577"/>
        <pc:sldMkLst>
          <pc:docMk/>
          <pc:sldMk cId="3592956940" sldId="265"/>
        </pc:sldMkLst>
        <pc:spChg chg="mod">
          <ac:chgData name="Joe Mahoney" userId="8be4dd9d9bd97828" providerId="LiveId" clId="{BBA32E87-CB9C-4278-B64B-B857473F6287}" dt="2024-02-28T02:36:41.772" v="1" actId="20577"/>
          <ac:spMkLst>
            <pc:docMk/>
            <pc:sldMk cId="3592956940" sldId="265"/>
            <ac:spMk id="3" creationId="{A041449B-6634-5B47-4165-E1F46A8FE78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84D687-0AA0-45BF-8D0B-902F93F6CC4B}" type="datetimeFigureOut">
              <a:rPr lang="en-US" smtClean="0"/>
              <a:t>2/27/2024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7CD893-56A9-4B77-A788-B857A6064B16}" type="slidenum">
              <a:rPr lang="en-US" smtClean="0"/>
              <a:t>‹#›</a:t>
            </a:fld>
            <a:endParaRPr lang="en-US"/>
          </a:p>
        </p:txBody>
      </p:sp>
    </p:spTree>
    <p:extLst>
      <p:ext uri="{BB962C8B-B14F-4D97-AF65-F5344CB8AC3E}">
        <p14:creationId xmlns:p14="http://schemas.microsoft.com/office/powerpoint/2010/main" val="3962214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7CD893-56A9-4B77-A788-B857A6064B16}" type="slidenum">
              <a:rPr lang="en-US" smtClean="0"/>
              <a:t>2</a:t>
            </a:fld>
            <a:endParaRPr lang="en-US"/>
          </a:p>
        </p:txBody>
      </p:sp>
    </p:spTree>
    <p:extLst>
      <p:ext uri="{BB962C8B-B14F-4D97-AF65-F5344CB8AC3E}">
        <p14:creationId xmlns:p14="http://schemas.microsoft.com/office/powerpoint/2010/main" val="2047846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7CD893-56A9-4B77-A788-B857A6064B16}" type="slidenum">
              <a:rPr lang="en-US" smtClean="0"/>
              <a:t>3</a:t>
            </a:fld>
            <a:endParaRPr lang="en-US"/>
          </a:p>
        </p:txBody>
      </p:sp>
    </p:spTree>
    <p:extLst>
      <p:ext uri="{BB962C8B-B14F-4D97-AF65-F5344CB8AC3E}">
        <p14:creationId xmlns:p14="http://schemas.microsoft.com/office/powerpoint/2010/main" val="1073278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A17CD893-56A9-4B77-A788-B857A6064B16}" type="slidenum">
              <a:rPr lang="en-US" smtClean="0"/>
              <a:t>4</a:t>
            </a:fld>
            <a:endParaRPr lang="en-US"/>
          </a:p>
        </p:txBody>
      </p:sp>
    </p:spTree>
    <p:extLst>
      <p:ext uri="{BB962C8B-B14F-4D97-AF65-F5344CB8AC3E}">
        <p14:creationId xmlns:p14="http://schemas.microsoft.com/office/powerpoint/2010/main" val="1787501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7CD893-56A9-4B77-A788-B857A6064B16}" type="slidenum">
              <a:rPr lang="en-US" smtClean="0"/>
              <a:t>5</a:t>
            </a:fld>
            <a:endParaRPr lang="en-US"/>
          </a:p>
        </p:txBody>
      </p:sp>
    </p:spTree>
    <p:extLst>
      <p:ext uri="{BB962C8B-B14F-4D97-AF65-F5344CB8AC3E}">
        <p14:creationId xmlns:p14="http://schemas.microsoft.com/office/powerpoint/2010/main" val="3625026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7CD893-56A9-4B77-A788-B857A6064B16}" type="slidenum">
              <a:rPr lang="en-US" smtClean="0"/>
              <a:t>7</a:t>
            </a:fld>
            <a:endParaRPr lang="en-US"/>
          </a:p>
        </p:txBody>
      </p:sp>
    </p:spTree>
    <p:extLst>
      <p:ext uri="{BB962C8B-B14F-4D97-AF65-F5344CB8AC3E}">
        <p14:creationId xmlns:p14="http://schemas.microsoft.com/office/powerpoint/2010/main" val="2291225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A17CD893-56A9-4B77-A788-B857A6064B16}" type="slidenum">
              <a:rPr lang="en-US" smtClean="0"/>
              <a:t>8</a:t>
            </a:fld>
            <a:endParaRPr lang="en-US"/>
          </a:p>
        </p:txBody>
      </p:sp>
    </p:spTree>
    <p:extLst>
      <p:ext uri="{BB962C8B-B14F-4D97-AF65-F5344CB8AC3E}">
        <p14:creationId xmlns:p14="http://schemas.microsoft.com/office/powerpoint/2010/main" val="1742313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A17CD893-56A9-4B77-A788-B857A6064B16}" type="slidenum">
              <a:rPr lang="en-US" smtClean="0"/>
              <a:t>9</a:t>
            </a:fld>
            <a:endParaRPr lang="en-US"/>
          </a:p>
        </p:txBody>
      </p:sp>
    </p:spTree>
    <p:extLst>
      <p:ext uri="{BB962C8B-B14F-4D97-AF65-F5344CB8AC3E}">
        <p14:creationId xmlns:p14="http://schemas.microsoft.com/office/powerpoint/2010/main" val="3896140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7CD893-56A9-4B77-A788-B857A6064B16}" type="slidenum">
              <a:rPr lang="en-US" smtClean="0"/>
              <a:t>10</a:t>
            </a:fld>
            <a:endParaRPr lang="en-US"/>
          </a:p>
        </p:txBody>
      </p:sp>
    </p:spTree>
    <p:extLst>
      <p:ext uri="{BB962C8B-B14F-4D97-AF65-F5344CB8AC3E}">
        <p14:creationId xmlns:p14="http://schemas.microsoft.com/office/powerpoint/2010/main" val="516617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7CD893-56A9-4B77-A788-B857A6064B16}" type="slidenum">
              <a:rPr lang="en-US" smtClean="0"/>
              <a:t>11</a:t>
            </a:fld>
            <a:endParaRPr lang="en-US"/>
          </a:p>
        </p:txBody>
      </p:sp>
    </p:spTree>
    <p:extLst>
      <p:ext uri="{BB962C8B-B14F-4D97-AF65-F5344CB8AC3E}">
        <p14:creationId xmlns:p14="http://schemas.microsoft.com/office/powerpoint/2010/main" val="3686161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945852B8-27BA-449E-960A-2C84A7A73B00}" type="datetimeFigureOut">
              <a:rPr lang="en-US" smtClean="0"/>
              <a:t>2/27/2024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7E5AA0A6-AA12-457D-A478-5F856B464CA5}" type="slidenum">
              <a:rPr lang="en-US" smtClean="0"/>
              <a:t>‹#›</a:t>
            </a:fld>
            <a:endParaRPr lang="en-US"/>
          </a:p>
        </p:txBody>
      </p:sp>
    </p:spTree>
    <p:extLst>
      <p:ext uri="{BB962C8B-B14F-4D97-AF65-F5344CB8AC3E}">
        <p14:creationId xmlns:p14="http://schemas.microsoft.com/office/powerpoint/2010/main" val="2890050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945852B8-27BA-449E-960A-2C84A7A73B00}" type="datetimeFigureOut">
              <a:rPr lang="en-US" smtClean="0"/>
              <a:t>2/27/2024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7E5AA0A6-AA12-457D-A478-5F856B464CA5}" type="slidenum">
              <a:rPr lang="en-US" smtClean="0"/>
              <a:t>‹#›</a:t>
            </a:fld>
            <a:endParaRPr lang="en-US"/>
          </a:p>
        </p:txBody>
      </p:sp>
    </p:spTree>
    <p:extLst>
      <p:ext uri="{BB962C8B-B14F-4D97-AF65-F5344CB8AC3E}">
        <p14:creationId xmlns:p14="http://schemas.microsoft.com/office/powerpoint/2010/main" val="2264420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945852B8-27BA-449E-960A-2C84A7A73B00}" type="datetimeFigureOut">
              <a:rPr lang="en-US" smtClean="0"/>
              <a:t>2/27/2024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7E5AA0A6-AA12-457D-A478-5F856B464CA5}" type="slidenum">
              <a:rPr lang="en-US" smtClean="0"/>
              <a:t>‹#›</a:t>
            </a:fld>
            <a:endParaRPr lang="en-US"/>
          </a:p>
        </p:txBody>
      </p:sp>
    </p:spTree>
    <p:extLst>
      <p:ext uri="{BB962C8B-B14F-4D97-AF65-F5344CB8AC3E}">
        <p14:creationId xmlns:p14="http://schemas.microsoft.com/office/powerpoint/2010/main" val="4601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latin typeface="Adobe Garamond Pro Bold"/>
                <a:cs typeface="Adobe Garamond Pro Bold"/>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Adobe Garamond Pro"/>
                <a:cs typeface="Adobe Garamond Pro"/>
              </a:defRPr>
            </a:lvl1pPr>
            <a:lvl2pPr>
              <a:defRPr b="0" i="0">
                <a:latin typeface="Adobe Garamond Pro"/>
                <a:cs typeface="Adobe Garamond Pro"/>
              </a:defRPr>
            </a:lvl2pPr>
            <a:lvl3pPr>
              <a:defRPr b="0" i="0">
                <a:latin typeface="Adobe Garamond Pro"/>
                <a:cs typeface="Adobe Garamond Pro"/>
              </a:defRPr>
            </a:lvl3pPr>
            <a:lvl4pPr>
              <a:defRPr b="0" i="0">
                <a:latin typeface="Adobe Garamond Pro"/>
                <a:cs typeface="Adobe Garamond Pro"/>
              </a:defRPr>
            </a:lvl4pPr>
            <a:lvl5pPr>
              <a:defRPr b="0" i="0">
                <a:latin typeface="Adobe Garamond Pro"/>
                <a:cs typeface="Adobe Garamond Pro"/>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945852B8-27BA-449E-960A-2C84A7A73B00}" type="datetimeFigureOut">
              <a:rPr lang="en-US" smtClean="0"/>
              <a:t>2/27/2024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7E5AA0A6-AA12-457D-A478-5F856B464CA5}" type="slidenum">
              <a:rPr lang="en-US" smtClean="0"/>
              <a:t>‹#›</a:t>
            </a:fld>
            <a:endParaRPr lang="en-US"/>
          </a:p>
        </p:txBody>
      </p:sp>
    </p:spTree>
    <p:extLst>
      <p:ext uri="{BB962C8B-B14F-4D97-AF65-F5344CB8AC3E}">
        <p14:creationId xmlns:p14="http://schemas.microsoft.com/office/powerpoint/2010/main" val="3100460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945852B8-27BA-449E-960A-2C84A7A73B00}" type="datetimeFigureOut">
              <a:rPr lang="en-US" smtClean="0"/>
              <a:t>2/27/2024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7E5AA0A6-AA12-457D-A478-5F856B464CA5}" type="slidenum">
              <a:rPr lang="en-US" smtClean="0"/>
              <a:t>‹#›</a:t>
            </a:fld>
            <a:endParaRPr lang="en-US"/>
          </a:p>
        </p:txBody>
      </p:sp>
    </p:spTree>
    <p:extLst>
      <p:ext uri="{BB962C8B-B14F-4D97-AF65-F5344CB8AC3E}">
        <p14:creationId xmlns:p14="http://schemas.microsoft.com/office/powerpoint/2010/main" val="183083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945852B8-27BA-449E-960A-2C84A7A73B00}" type="datetimeFigureOut">
              <a:rPr lang="en-US" smtClean="0"/>
              <a:t>2/27/2024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7E5AA0A6-AA12-457D-A478-5F856B464CA5}" type="slidenum">
              <a:rPr lang="en-US" smtClean="0"/>
              <a:t>‹#›</a:t>
            </a:fld>
            <a:endParaRPr lang="en-US"/>
          </a:p>
        </p:txBody>
      </p:sp>
    </p:spTree>
    <p:extLst>
      <p:ext uri="{BB962C8B-B14F-4D97-AF65-F5344CB8AC3E}">
        <p14:creationId xmlns:p14="http://schemas.microsoft.com/office/powerpoint/2010/main" val="1998166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945852B8-27BA-449E-960A-2C84A7A73B00}" type="datetimeFigureOut">
              <a:rPr lang="en-US" smtClean="0"/>
              <a:t>2/27/2024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7E5AA0A6-AA12-457D-A478-5F856B464CA5}" type="slidenum">
              <a:rPr lang="en-US" smtClean="0"/>
              <a:t>‹#›</a:t>
            </a:fld>
            <a:endParaRPr lang="en-US"/>
          </a:p>
        </p:txBody>
      </p:sp>
    </p:spTree>
    <p:extLst>
      <p:ext uri="{BB962C8B-B14F-4D97-AF65-F5344CB8AC3E}">
        <p14:creationId xmlns:p14="http://schemas.microsoft.com/office/powerpoint/2010/main" val="2998618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945852B8-27BA-449E-960A-2C84A7A73B00}" type="datetimeFigureOut">
              <a:rPr lang="en-US" smtClean="0"/>
              <a:t>2/27/2024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7E5AA0A6-AA12-457D-A478-5F856B464CA5}" type="slidenum">
              <a:rPr lang="en-US" smtClean="0"/>
              <a:t>‹#›</a:t>
            </a:fld>
            <a:endParaRPr lang="en-US"/>
          </a:p>
        </p:txBody>
      </p:sp>
    </p:spTree>
    <p:extLst>
      <p:ext uri="{BB962C8B-B14F-4D97-AF65-F5344CB8AC3E}">
        <p14:creationId xmlns:p14="http://schemas.microsoft.com/office/powerpoint/2010/main" val="2912833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945852B8-27BA-449E-960A-2C84A7A73B00}" type="datetimeFigureOut">
              <a:rPr lang="en-US" smtClean="0"/>
              <a:t>2/27/2024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7E5AA0A6-AA12-457D-A478-5F856B464CA5}" type="slidenum">
              <a:rPr lang="en-US" smtClean="0"/>
              <a:t>‹#›</a:t>
            </a:fld>
            <a:endParaRPr lang="en-US"/>
          </a:p>
        </p:txBody>
      </p:sp>
    </p:spTree>
    <p:extLst>
      <p:ext uri="{BB962C8B-B14F-4D97-AF65-F5344CB8AC3E}">
        <p14:creationId xmlns:p14="http://schemas.microsoft.com/office/powerpoint/2010/main" val="889372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945852B8-27BA-449E-960A-2C84A7A73B00}" type="datetimeFigureOut">
              <a:rPr lang="en-US" smtClean="0"/>
              <a:t>2/27/2024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7E5AA0A6-AA12-457D-A478-5F856B464CA5}" type="slidenum">
              <a:rPr lang="en-US" smtClean="0"/>
              <a:t>‹#›</a:t>
            </a:fld>
            <a:endParaRPr lang="en-US"/>
          </a:p>
        </p:txBody>
      </p:sp>
    </p:spTree>
    <p:extLst>
      <p:ext uri="{BB962C8B-B14F-4D97-AF65-F5344CB8AC3E}">
        <p14:creationId xmlns:p14="http://schemas.microsoft.com/office/powerpoint/2010/main" val="2805982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945852B8-27BA-449E-960A-2C84A7A73B00}" type="datetimeFigureOut">
              <a:rPr lang="en-US" smtClean="0"/>
              <a:t>2/27/2024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7E5AA0A6-AA12-457D-A478-5F856B464CA5}" type="slidenum">
              <a:rPr lang="en-US" smtClean="0"/>
              <a:t>‹#›</a:t>
            </a:fld>
            <a:endParaRPr lang="en-US"/>
          </a:p>
        </p:txBody>
      </p:sp>
    </p:spTree>
    <p:extLst>
      <p:ext uri="{BB962C8B-B14F-4D97-AF65-F5344CB8AC3E}">
        <p14:creationId xmlns:p14="http://schemas.microsoft.com/office/powerpoint/2010/main" val="3683672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5" descr="281 gradient w mark.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2"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fld id="{945852B8-27BA-449E-960A-2C84A7A73B00}" type="datetimeFigureOut">
              <a:rPr lang="en-US" smtClean="0"/>
              <a:t>2/27/2024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defRPr>
            </a:lvl1pPr>
          </a:lstStyle>
          <a:p>
            <a:fld id="{7E5AA0A6-AA12-457D-A478-5F856B464CA5}" type="slidenum">
              <a:rPr lang="en-US" smtClean="0"/>
              <a:t>‹#›</a:t>
            </a:fld>
            <a:endParaRPr lang="en-US"/>
          </a:p>
        </p:txBody>
      </p:sp>
    </p:spTree>
    <p:extLst>
      <p:ext uri="{BB962C8B-B14F-4D97-AF65-F5344CB8AC3E}">
        <p14:creationId xmlns:p14="http://schemas.microsoft.com/office/powerpoint/2010/main" val="1887976576"/>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32" charset="-128"/>
          <a:cs typeface="+mj-cs"/>
        </a:defRPr>
      </a:lvl1pPr>
      <a:lvl2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2pPr>
      <a:lvl3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3pPr>
      <a:lvl4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4pPr>
      <a:lvl5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5pPr>
      <a:lvl6pPr marL="4572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6pPr>
      <a:lvl7pPr marL="9144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7pPr>
      <a:lvl8pPr marL="13716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8pPr>
      <a:lvl9pPr marL="18288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pitchFamily="32"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pitchFamily="32"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pitchFamily="32"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itchFamily="32"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itchFamily="3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BF6A3-2CAC-4592-8A02-7B067AD75CD8}"/>
              </a:ext>
            </a:extLst>
          </p:cNvPr>
          <p:cNvSpPr>
            <a:spLocks noGrp="1"/>
          </p:cNvSpPr>
          <p:nvPr>
            <p:ph type="ctrTitle"/>
          </p:nvPr>
        </p:nvSpPr>
        <p:spPr/>
        <p:txBody>
          <a:bodyPr/>
          <a:lstStyle/>
          <a:p>
            <a:r>
              <a:rPr lang="en-US" sz="4800" dirty="0"/>
              <a:t>Real Options and Interactions with Financial Flexibility</a:t>
            </a:r>
          </a:p>
        </p:txBody>
      </p:sp>
      <p:sp>
        <p:nvSpPr>
          <p:cNvPr id="3" name="Subtitle 2">
            <a:extLst>
              <a:ext uri="{FF2B5EF4-FFF2-40B4-BE49-F238E27FC236}">
                <a16:creationId xmlns:a16="http://schemas.microsoft.com/office/drawing/2014/main" id="{DA54EB9A-5C06-41FD-8C77-4DAEF831CD73}"/>
              </a:ext>
            </a:extLst>
          </p:cNvPr>
          <p:cNvSpPr>
            <a:spLocks noGrp="1"/>
          </p:cNvSpPr>
          <p:nvPr>
            <p:ph type="subTitle" idx="1"/>
          </p:nvPr>
        </p:nvSpPr>
        <p:spPr/>
        <p:txBody>
          <a:bodyPr/>
          <a:lstStyle/>
          <a:p>
            <a:r>
              <a:rPr lang="en-US" dirty="0"/>
              <a:t>Lenos Trigeorgis</a:t>
            </a:r>
          </a:p>
          <a:p>
            <a:r>
              <a:rPr lang="en-US" i="1" dirty="0"/>
              <a:t>Financial Management </a:t>
            </a:r>
            <a:r>
              <a:rPr lang="en-US" dirty="0"/>
              <a:t>22(3): 202-24 (1993)</a:t>
            </a:r>
            <a:endParaRPr lang="en-US" i="1" dirty="0"/>
          </a:p>
        </p:txBody>
      </p:sp>
    </p:spTree>
    <p:extLst>
      <p:ext uri="{BB962C8B-B14F-4D97-AF65-F5344CB8AC3E}">
        <p14:creationId xmlns:p14="http://schemas.microsoft.com/office/powerpoint/2010/main" val="1645002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4A19F-3921-4449-A61A-AF6C7556B489}"/>
              </a:ext>
            </a:extLst>
          </p:cNvPr>
          <p:cNvSpPr>
            <a:spLocks noGrp="1"/>
          </p:cNvSpPr>
          <p:nvPr>
            <p:ph type="title"/>
          </p:nvPr>
        </p:nvSpPr>
        <p:spPr>
          <a:xfrm>
            <a:off x="0" y="178388"/>
            <a:ext cx="12192000" cy="1143000"/>
          </a:xfrm>
        </p:spPr>
        <p:txBody>
          <a:bodyPr/>
          <a:lstStyle/>
          <a:p>
            <a:r>
              <a:rPr lang="en-US" sz="4000" b="1" dirty="0"/>
              <a:t>Real Options: Interactions with Financial Flexibility</a:t>
            </a:r>
          </a:p>
        </p:txBody>
      </p:sp>
      <p:sp>
        <p:nvSpPr>
          <p:cNvPr id="3" name="Content Placeholder 2">
            <a:extLst>
              <a:ext uri="{FF2B5EF4-FFF2-40B4-BE49-F238E27FC236}">
                <a16:creationId xmlns:a16="http://schemas.microsoft.com/office/drawing/2014/main" id="{7E04B5BC-0A11-4E27-9A8A-EE05AF96FA80}"/>
              </a:ext>
            </a:extLst>
          </p:cNvPr>
          <p:cNvSpPr>
            <a:spLocks noGrp="1"/>
          </p:cNvSpPr>
          <p:nvPr>
            <p:ph idx="1"/>
          </p:nvPr>
        </p:nvSpPr>
        <p:spPr>
          <a:xfrm>
            <a:off x="201103" y="1581738"/>
            <a:ext cx="11912026" cy="4963093"/>
          </a:xfrm>
        </p:spPr>
        <p:txBody>
          <a:bodyPr/>
          <a:lstStyle/>
          <a:p>
            <a:r>
              <a:rPr lang="en-US" sz="2800" dirty="0">
                <a:sym typeface="Wingdings" panose="05000000000000000000" pitchFamily="2" charset="2"/>
              </a:rPr>
              <a:t>Previous options dealt with were operating or real options assuming an all-equity firm.</a:t>
            </a:r>
          </a:p>
          <a:p>
            <a:r>
              <a:rPr lang="en-US" sz="2800" dirty="0">
                <a:sym typeface="Wingdings" panose="05000000000000000000" pitchFamily="2" charset="2"/>
              </a:rPr>
              <a:t>In the case of debt financing, greater financial flexibility can enhance the value of the project for both equity holders (option to default on debt payments) and lenders (option to abandon) </a:t>
            </a:r>
          </a:p>
          <a:p>
            <a:pPr lvl="1"/>
            <a:r>
              <a:rPr lang="en-US" dirty="0">
                <a:sym typeface="Wingdings" panose="05000000000000000000" pitchFamily="2" charset="2"/>
              </a:rPr>
              <a:t>Operating flexibility (abandonment) and financial flexibility (default) may interact as multiple interacting options (sometimes called compound options), significantly enhancing the value of an option in the presence of other options over its individual value in isolation  </a:t>
            </a:r>
          </a:p>
        </p:txBody>
      </p:sp>
    </p:spTree>
    <p:extLst>
      <p:ext uri="{BB962C8B-B14F-4D97-AF65-F5344CB8AC3E}">
        <p14:creationId xmlns:p14="http://schemas.microsoft.com/office/powerpoint/2010/main" val="1979168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4A19F-3921-4449-A61A-AF6C7556B489}"/>
              </a:ext>
            </a:extLst>
          </p:cNvPr>
          <p:cNvSpPr>
            <a:spLocks noGrp="1"/>
          </p:cNvSpPr>
          <p:nvPr>
            <p:ph type="title"/>
          </p:nvPr>
        </p:nvSpPr>
        <p:spPr>
          <a:xfrm>
            <a:off x="0" y="0"/>
            <a:ext cx="12192000" cy="1143000"/>
          </a:xfrm>
        </p:spPr>
        <p:txBody>
          <a:bodyPr wrap="square" anchor="ctr">
            <a:normAutofit/>
          </a:bodyPr>
          <a:lstStyle/>
          <a:p>
            <a:r>
              <a:rPr lang="en-US" sz="4000" b="1" dirty="0"/>
              <a:t>Conclusion</a:t>
            </a:r>
          </a:p>
        </p:txBody>
      </p:sp>
      <p:sp>
        <p:nvSpPr>
          <p:cNvPr id="3" name="TextBox 2">
            <a:extLst>
              <a:ext uri="{FF2B5EF4-FFF2-40B4-BE49-F238E27FC236}">
                <a16:creationId xmlns:a16="http://schemas.microsoft.com/office/drawing/2014/main" id="{A041449B-6634-5B47-4165-E1F46A8FE782}"/>
              </a:ext>
            </a:extLst>
          </p:cNvPr>
          <p:cNvSpPr txBox="1"/>
          <p:nvPr/>
        </p:nvSpPr>
        <p:spPr>
          <a:xfrm>
            <a:off x="241881" y="1467505"/>
            <a:ext cx="11708237" cy="4078039"/>
          </a:xfrm>
          <a:prstGeom prst="rect">
            <a:avLst/>
          </a:prstGeom>
          <a:noFill/>
        </p:spPr>
        <p:txBody>
          <a:bodyPr wrap="square">
            <a:spAutoFit/>
          </a:bodyPr>
          <a:lstStyle/>
          <a:p>
            <a:pPr marL="342900" indent="-342900">
              <a:spcAft>
                <a:spcPts val="2400"/>
              </a:spcAft>
              <a:buFont typeface="Arial" panose="020B0604020202020204" pitchFamily="34" charset="0"/>
              <a:buChar char="•"/>
            </a:pPr>
            <a:r>
              <a:rPr lang="en-US" sz="2800" dirty="0">
                <a:latin typeface="Adobe Garamond Pro"/>
                <a:ea typeface="ＭＳ Ｐゴシック" pitchFamily="32" charset="-128"/>
              </a:rPr>
              <a:t>The value of an investment deal may not depend solely on the amount, timing, and operating risk of its measurable cash flows concerning the project being </a:t>
            </a:r>
            <a:r>
              <a:rPr lang="en-US" sz="2800">
                <a:latin typeface="Adobe Garamond Pro"/>
                <a:ea typeface="ＭＳ Ｐゴシック" pitchFamily="32" charset="-128"/>
              </a:rPr>
              <a:t>examined ,</a:t>
            </a:r>
            <a:endParaRPr lang="en-US" sz="2800" dirty="0">
              <a:latin typeface="Adobe Garamond Pro"/>
              <a:ea typeface="ＭＳ Ｐゴシック" pitchFamily="32" charset="-128"/>
            </a:endParaRPr>
          </a:p>
          <a:p>
            <a:pPr marL="342900" indent="-342900">
              <a:spcAft>
                <a:spcPts val="1800"/>
              </a:spcAft>
              <a:buFont typeface="Arial" panose="020B0604020202020204" pitchFamily="34" charset="0"/>
              <a:buChar char="•"/>
            </a:pPr>
            <a:r>
              <a:rPr lang="en-US" sz="2800" dirty="0">
                <a:latin typeface="Adobe Garamond Pro"/>
                <a:ea typeface="ＭＳ Ｐゴシック" pitchFamily="32" charset="-128"/>
              </a:rPr>
              <a:t>The future operating outcomes of a project can be impacted by future decisions, depending on the inherent or built-in operating and financial options and the way the deal is financed (example staging).</a:t>
            </a:r>
          </a:p>
          <a:p>
            <a:pPr marL="720000" lvl="0" indent="-342900">
              <a:spcAft>
                <a:spcPts val="600"/>
              </a:spcAft>
              <a:buFontTx/>
              <a:buChar char="-"/>
            </a:pPr>
            <a:r>
              <a:rPr lang="en-US" sz="2800" dirty="0">
                <a:latin typeface="Adobe Garamond Pro"/>
                <a:ea typeface="ＭＳ Ｐゴシック" pitchFamily="32" charset="-128"/>
              </a:rPr>
              <a:t>In such cases, interactions between a firm’s operating and financial decisions can be quite significant. </a:t>
            </a:r>
          </a:p>
        </p:txBody>
      </p:sp>
    </p:spTree>
    <p:extLst>
      <p:ext uri="{BB962C8B-B14F-4D97-AF65-F5344CB8AC3E}">
        <p14:creationId xmlns:p14="http://schemas.microsoft.com/office/powerpoint/2010/main" val="359295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0D923-81E0-4C2B-A895-FFC87532F1E1}"/>
              </a:ext>
            </a:extLst>
          </p:cNvPr>
          <p:cNvSpPr>
            <a:spLocks noGrp="1"/>
          </p:cNvSpPr>
          <p:nvPr>
            <p:ph type="title"/>
          </p:nvPr>
        </p:nvSpPr>
        <p:spPr>
          <a:xfrm>
            <a:off x="0" y="0"/>
            <a:ext cx="12192001" cy="1143000"/>
          </a:xfrm>
        </p:spPr>
        <p:txBody>
          <a:bodyPr/>
          <a:lstStyle/>
          <a:p>
            <a:r>
              <a:rPr lang="en-US" sz="4000" b="1" dirty="0"/>
              <a:t>Introduction</a:t>
            </a:r>
          </a:p>
        </p:txBody>
      </p:sp>
      <p:sp>
        <p:nvSpPr>
          <p:cNvPr id="3" name="Content Placeholder 2">
            <a:extLst>
              <a:ext uri="{FF2B5EF4-FFF2-40B4-BE49-F238E27FC236}">
                <a16:creationId xmlns:a16="http://schemas.microsoft.com/office/drawing/2014/main" id="{755035FB-216F-4735-B29F-70736582D042}"/>
              </a:ext>
            </a:extLst>
          </p:cNvPr>
          <p:cNvSpPr>
            <a:spLocks noGrp="1"/>
          </p:cNvSpPr>
          <p:nvPr>
            <p:ph idx="1"/>
          </p:nvPr>
        </p:nvSpPr>
        <p:spPr>
          <a:xfrm>
            <a:off x="83890" y="1231086"/>
            <a:ext cx="11870422" cy="4525963"/>
          </a:xfrm>
        </p:spPr>
        <p:txBody>
          <a:bodyPr/>
          <a:lstStyle/>
          <a:p>
            <a:pPr>
              <a:spcBef>
                <a:spcPts val="0"/>
              </a:spcBef>
              <a:spcAft>
                <a:spcPts val="1200"/>
              </a:spcAft>
            </a:pPr>
            <a:r>
              <a:rPr lang="en-US" dirty="0"/>
              <a:t>The net present value (NPV) and other discounted cash flow (DCF) approaches to capital budgeting are inadequate in that they cannot properly capture management’s flexibility to adapt and revise later decisions to unexpected market developments. </a:t>
            </a:r>
          </a:p>
          <a:p>
            <a:pPr>
              <a:spcAft>
                <a:spcPts val="1200"/>
              </a:spcAft>
            </a:pPr>
            <a:r>
              <a:rPr lang="en-US" dirty="0"/>
              <a:t>Management may have flexibility to alter its operating strategy to capitalize on favorable future opportunities or mitigate losses. </a:t>
            </a:r>
          </a:p>
          <a:p>
            <a:pPr>
              <a:buFont typeface="Wingdings" panose="05000000000000000000" pitchFamily="2" charset="2"/>
              <a:buChar char="è"/>
            </a:pPr>
            <a:r>
              <a:rPr lang="en-US" dirty="0">
                <a:sym typeface="Wingdings" panose="05000000000000000000" pitchFamily="2" charset="2"/>
              </a:rPr>
              <a:t>Expanded (strategic) NPV = static (passive) NPV of expected cash flows + value of options from active management </a:t>
            </a:r>
            <a:endParaRPr lang="en-US" dirty="0"/>
          </a:p>
        </p:txBody>
      </p:sp>
    </p:spTree>
    <p:extLst>
      <p:ext uri="{BB962C8B-B14F-4D97-AF65-F5344CB8AC3E}">
        <p14:creationId xmlns:p14="http://schemas.microsoft.com/office/powerpoint/2010/main" val="1554481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4A19F-3921-4449-A61A-AF6C7556B489}"/>
              </a:ext>
            </a:extLst>
          </p:cNvPr>
          <p:cNvSpPr>
            <a:spLocks noGrp="1"/>
          </p:cNvSpPr>
          <p:nvPr>
            <p:ph type="title"/>
          </p:nvPr>
        </p:nvSpPr>
        <p:spPr>
          <a:xfrm>
            <a:off x="0" y="0"/>
            <a:ext cx="12192000" cy="1143000"/>
          </a:xfrm>
        </p:spPr>
        <p:txBody>
          <a:bodyPr wrap="square" anchor="ctr">
            <a:normAutofit/>
          </a:bodyPr>
          <a:lstStyle/>
          <a:p>
            <a:r>
              <a:rPr lang="en-US" sz="4000" b="1" dirty="0"/>
              <a:t>Review of the Real Options Literature</a:t>
            </a:r>
          </a:p>
        </p:txBody>
      </p:sp>
      <p:sp>
        <p:nvSpPr>
          <p:cNvPr id="4" name="TextBox 3">
            <a:extLst>
              <a:ext uri="{FF2B5EF4-FFF2-40B4-BE49-F238E27FC236}">
                <a16:creationId xmlns:a16="http://schemas.microsoft.com/office/drawing/2014/main" id="{8832A3E6-89D8-3B59-2B7F-358CE857E3BD}"/>
              </a:ext>
            </a:extLst>
          </p:cNvPr>
          <p:cNvSpPr txBox="1"/>
          <p:nvPr/>
        </p:nvSpPr>
        <p:spPr>
          <a:xfrm>
            <a:off x="311641" y="1284762"/>
            <a:ext cx="11708237" cy="4078039"/>
          </a:xfrm>
          <a:prstGeom prst="rect">
            <a:avLst/>
          </a:prstGeom>
          <a:noFill/>
        </p:spPr>
        <p:txBody>
          <a:bodyPr wrap="square">
            <a:spAutoFit/>
          </a:bodyPr>
          <a:lstStyle/>
          <a:p>
            <a:pPr marL="342900" lvl="0" indent="-342900">
              <a:spcAft>
                <a:spcPts val="2400"/>
              </a:spcAft>
              <a:buFont typeface="Arial" panose="020B0604020202020204" pitchFamily="34" charset="0"/>
              <a:buChar char="•"/>
            </a:pPr>
            <a:r>
              <a:rPr lang="en-US" sz="2800" dirty="0">
                <a:latin typeface="Adobe Garamond Pro"/>
                <a:ea typeface="ＭＳ Ｐゴシック" pitchFamily="32" charset="-128"/>
              </a:rPr>
              <a:t>Traditional capital budgeting techniques fail to account for managerial operating flexibility and strategic interactions, leading to the undervaluation of investment opportunities.</a:t>
            </a:r>
          </a:p>
          <a:p>
            <a:pPr marL="342900" indent="-342900">
              <a:spcAft>
                <a:spcPts val="1800"/>
              </a:spcAft>
              <a:buFont typeface="Arial" panose="020B0604020202020204" pitchFamily="34" charset="0"/>
              <a:buChar char="•"/>
            </a:pPr>
            <a:r>
              <a:rPr lang="en-US" sz="2800" dirty="0">
                <a:latin typeface="Adobe Garamond Pro"/>
                <a:ea typeface="ＭＳ Ｐゴシック" pitchFamily="32" charset="-128"/>
              </a:rPr>
              <a:t>Earlier literature focuses on valuing individual real options (i.e., one type of option at a time). Real-life projects are often more complex, involving a collection of multiple real options whose values may interact.  </a:t>
            </a:r>
          </a:p>
          <a:p>
            <a:pPr marL="720000" lvl="0" indent="-342900">
              <a:spcAft>
                <a:spcPts val="600"/>
              </a:spcAft>
              <a:buFontTx/>
              <a:buChar char="-"/>
            </a:pPr>
            <a:r>
              <a:rPr lang="en-US" sz="2800" dirty="0">
                <a:latin typeface="Adobe Garamond Pro"/>
                <a:ea typeface="ＭＳ Ｐゴシック" pitchFamily="32" charset="-128"/>
              </a:rPr>
              <a:t>The combined value of a collection of real options may differ from the sum of separate option values.</a:t>
            </a:r>
            <a:endParaRPr lang="en-US" sz="2800" dirty="0"/>
          </a:p>
        </p:txBody>
      </p:sp>
    </p:spTree>
    <p:extLst>
      <p:ext uri="{BB962C8B-B14F-4D97-AF65-F5344CB8AC3E}">
        <p14:creationId xmlns:p14="http://schemas.microsoft.com/office/powerpoint/2010/main" val="3539159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4A19F-3921-4449-A61A-AF6C7556B489}"/>
              </a:ext>
            </a:extLst>
          </p:cNvPr>
          <p:cNvSpPr>
            <a:spLocks noGrp="1"/>
          </p:cNvSpPr>
          <p:nvPr>
            <p:ph type="title"/>
          </p:nvPr>
        </p:nvSpPr>
        <p:spPr>
          <a:xfrm>
            <a:off x="43249" y="0"/>
            <a:ext cx="12148751" cy="1143000"/>
          </a:xfrm>
        </p:spPr>
        <p:txBody>
          <a:bodyPr wrap="square" anchor="ctr">
            <a:normAutofit/>
          </a:bodyPr>
          <a:lstStyle/>
          <a:p>
            <a:r>
              <a:rPr lang="en-US" sz="4000" b="1" dirty="0"/>
              <a:t>Review of the Real Options Literature</a:t>
            </a:r>
          </a:p>
        </p:txBody>
      </p:sp>
      <p:sp>
        <p:nvSpPr>
          <p:cNvPr id="7" name="TextBox 6">
            <a:extLst>
              <a:ext uri="{FF2B5EF4-FFF2-40B4-BE49-F238E27FC236}">
                <a16:creationId xmlns:a16="http://schemas.microsoft.com/office/drawing/2014/main" id="{5BBE46FC-7003-35CE-1C62-21F4CDA0E67E}"/>
              </a:ext>
            </a:extLst>
          </p:cNvPr>
          <p:cNvSpPr txBox="1"/>
          <p:nvPr/>
        </p:nvSpPr>
        <p:spPr>
          <a:xfrm>
            <a:off x="309942" y="1204060"/>
            <a:ext cx="11672625" cy="5109091"/>
          </a:xfrm>
          <a:prstGeom prst="rect">
            <a:avLst/>
          </a:prstGeom>
          <a:noFill/>
        </p:spPr>
        <p:txBody>
          <a:bodyPr wrap="square">
            <a:spAutoFit/>
          </a:bodyPr>
          <a:lstStyle/>
          <a:p>
            <a:pPr marL="342000" marR="0" lvl="0" indent="-34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latin typeface="Adobe Garamond Pro"/>
                <a:ea typeface="ＭＳ Ｐゴシック" pitchFamily="32" charset="-128"/>
              </a:rPr>
              <a:t>The ability to value complex option situations has been enhanced by numerical analysis techniques taking advantage of risk-neutral valuation.  Two types of numerical techniques: </a:t>
            </a:r>
          </a:p>
          <a:p>
            <a:pPr marL="720000" lvl="0" indent="-342000">
              <a:buFontTx/>
              <a:buChar char="-"/>
            </a:pPr>
            <a:r>
              <a:rPr lang="en-US" sz="2800" dirty="0">
                <a:latin typeface="Adobe Garamond Pro"/>
                <a:ea typeface="ＭＳ Ｐゴシック" pitchFamily="32" charset="-128"/>
              </a:rPr>
              <a:t>Those that approximate underlying stochastic processes directly </a:t>
            </a:r>
          </a:p>
          <a:p>
            <a:pPr marL="720000" lvl="0" indent="-342000">
              <a:buFontTx/>
              <a:buChar char="-"/>
            </a:pPr>
            <a:r>
              <a:rPr lang="en-US" sz="2800" dirty="0">
                <a:latin typeface="Adobe Garamond Pro"/>
                <a:ea typeface="ＭＳ Ｐゴシック" pitchFamily="32" charset="-128"/>
              </a:rPr>
              <a:t>Those approximating the resulting partial differential equations</a:t>
            </a:r>
          </a:p>
          <a:p>
            <a:pPr algn="l"/>
            <a:endParaRPr lang="en-US" sz="2800" dirty="0">
              <a:latin typeface="Adobe Garamond Pro"/>
              <a:ea typeface="ＭＳ Ｐゴシック" pitchFamily="32" charset="-128"/>
            </a:endParaRPr>
          </a:p>
          <a:p>
            <a:pPr marL="342000" marR="0" lvl="0" indent="-34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latin typeface="Adobe Garamond Pro"/>
                <a:ea typeface="ＭＳ Ｐゴシック" pitchFamily="32" charset="-128"/>
              </a:rPr>
              <a:t>Real options have the potential to make a significant difference in competition and strategy</a:t>
            </a:r>
          </a:p>
          <a:p>
            <a:pPr marL="720000" marR="0" lvl="0" indent="-342000" algn="l" defTabSz="914400" rtl="0" eaLnBrk="1" fontAlgn="auto" latinLnBrk="0" hangingPunct="1">
              <a:lnSpc>
                <a:spcPct val="100000"/>
              </a:lnSpc>
              <a:spcBef>
                <a:spcPts val="0"/>
              </a:spcBef>
              <a:spcAft>
                <a:spcPts val="0"/>
              </a:spcAft>
              <a:buClrTx/>
              <a:buSzTx/>
              <a:buFontTx/>
              <a:buChar char="-"/>
              <a:tabLst/>
              <a:defRPr/>
            </a:pPr>
            <a:r>
              <a:rPr lang="en-US" sz="2800" dirty="0">
                <a:latin typeface="Adobe Garamond Pro"/>
                <a:ea typeface="ＭＳ Ｐゴシック" pitchFamily="32" charset="-128"/>
              </a:rPr>
              <a:t>Sustainable competitive advantages resulting from various types of resources empower companies with valuable real options to grow through effective investment decisions</a:t>
            </a:r>
          </a:p>
          <a:p>
            <a:pPr algn="l"/>
            <a:endParaRPr lang="en-US" dirty="0"/>
          </a:p>
        </p:txBody>
      </p:sp>
    </p:spTree>
    <p:extLst>
      <p:ext uri="{BB962C8B-B14F-4D97-AF65-F5344CB8AC3E}">
        <p14:creationId xmlns:p14="http://schemas.microsoft.com/office/powerpoint/2010/main" val="1504527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4A19F-3921-4449-A61A-AF6C7556B489}"/>
              </a:ext>
            </a:extLst>
          </p:cNvPr>
          <p:cNvSpPr>
            <a:spLocks noGrp="1"/>
          </p:cNvSpPr>
          <p:nvPr>
            <p:ph type="title"/>
          </p:nvPr>
        </p:nvSpPr>
        <p:spPr>
          <a:xfrm>
            <a:off x="0" y="178388"/>
            <a:ext cx="12192000" cy="1143000"/>
          </a:xfrm>
        </p:spPr>
        <p:txBody>
          <a:bodyPr/>
          <a:lstStyle/>
          <a:p>
            <a:r>
              <a:rPr lang="en-US" sz="4000" b="1" dirty="0"/>
              <a:t>Real Options</a:t>
            </a:r>
          </a:p>
        </p:txBody>
      </p:sp>
      <p:sp>
        <p:nvSpPr>
          <p:cNvPr id="3" name="Content Placeholder 2">
            <a:extLst>
              <a:ext uri="{FF2B5EF4-FFF2-40B4-BE49-F238E27FC236}">
                <a16:creationId xmlns:a16="http://schemas.microsoft.com/office/drawing/2014/main" id="{7E04B5BC-0A11-4E27-9A8A-EE05AF96FA80}"/>
              </a:ext>
            </a:extLst>
          </p:cNvPr>
          <p:cNvSpPr>
            <a:spLocks noGrp="1"/>
          </p:cNvSpPr>
          <p:nvPr>
            <p:ph idx="1"/>
          </p:nvPr>
        </p:nvSpPr>
        <p:spPr>
          <a:xfrm>
            <a:off x="510642" y="1285763"/>
            <a:ext cx="11359779" cy="5377470"/>
          </a:xfrm>
        </p:spPr>
        <p:txBody>
          <a:bodyPr/>
          <a:lstStyle/>
          <a:p>
            <a:r>
              <a:rPr lang="en-US" sz="2800" dirty="0">
                <a:sym typeface="Wingdings" panose="05000000000000000000" pitchFamily="2" charset="2"/>
              </a:rPr>
              <a:t>Various real options may be embedded in capital investments, including</a:t>
            </a:r>
          </a:p>
          <a:p>
            <a:pPr lvl="1">
              <a:spcBef>
                <a:spcPts val="1800"/>
              </a:spcBef>
            </a:pPr>
            <a:r>
              <a:rPr lang="en-US" sz="2400" b="1" dirty="0">
                <a:sym typeface="Wingdings" panose="05000000000000000000" pitchFamily="2" charset="2"/>
              </a:rPr>
              <a:t>The option to defer investment</a:t>
            </a:r>
            <a:r>
              <a:rPr lang="en-US" sz="2400" dirty="0">
                <a:sym typeface="Wingdings" panose="05000000000000000000" pitchFamily="2" charset="2"/>
              </a:rPr>
              <a:t>: to benefit from the resolution of uncertainty about prices/demand/etc. during the intervening period</a:t>
            </a:r>
          </a:p>
          <a:p>
            <a:pPr lvl="2">
              <a:spcBef>
                <a:spcPts val="1200"/>
              </a:spcBef>
            </a:pPr>
            <a:r>
              <a:rPr lang="en-US" sz="2000" dirty="0">
                <a:sym typeface="Wingdings" panose="05000000000000000000" pitchFamily="2" charset="2"/>
              </a:rPr>
              <a:t>Examples: exercise the option to extract oil only if oil prices increase sufficiently</a:t>
            </a:r>
          </a:p>
          <a:p>
            <a:pPr lvl="1">
              <a:spcBef>
                <a:spcPts val="1800"/>
              </a:spcBef>
            </a:pPr>
            <a:r>
              <a:rPr lang="en-US" sz="2400" b="1" dirty="0">
                <a:sym typeface="Wingdings" panose="05000000000000000000" pitchFamily="2" charset="2"/>
              </a:rPr>
              <a:t>Time-to-build option (staged investments): </a:t>
            </a:r>
            <a:r>
              <a:rPr lang="en-US" sz="2400" dirty="0">
                <a:sym typeface="Wingdings" panose="05000000000000000000" pitchFamily="2" charset="2"/>
              </a:rPr>
              <a:t>The actual staging of capital investment as a series of outlays over time creates options to default at any given stage. Each stage can be viewed as an option on the value of subsequent stages. </a:t>
            </a:r>
          </a:p>
          <a:p>
            <a:pPr lvl="2">
              <a:spcBef>
                <a:spcPts val="1800"/>
              </a:spcBef>
            </a:pPr>
            <a:r>
              <a:rPr lang="en-US" sz="2000" dirty="0">
                <a:sym typeface="Wingdings" panose="05000000000000000000" pitchFamily="2" charset="2"/>
              </a:rPr>
              <a:t>Examples: default after exploration if the reserves or oil prices turnout very low</a:t>
            </a:r>
          </a:p>
        </p:txBody>
      </p:sp>
    </p:spTree>
    <p:extLst>
      <p:ext uri="{BB962C8B-B14F-4D97-AF65-F5344CB8AC3E}">
        <p14:creationId xmlns:p14="http://schemas.microsoft.com/office/powerpoint/2010/main" val="1908272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4A19F-3921-4449-A61A-AF6C7556B489}"/>
              </a:ext>
            </a:extLst>
          </p:cNvPr>
          <p:cNvSpPr>
            <a:spLocks noGrp="1"/>
          </p:cNvSpPr>
          <p:nvPr>
            <p:ph type="title"/>
          </p:nvPr>
        </p:nvSpPr>
        <p:spPr>
          <a:xfrm>
            <a:off x="0" y="178388"/>
            <a:ext cx="12192000" cy="1143000"/>
          </a:xfrm>
        </p:spPr>
        <p:txBody>
          <a:bodyPr/>
          <a:lstStyle/>
          <a:p>
            <a:r>
              <a:rPr lang="en-US" sz="4000" b="1" dirty="0"/>
              <a:t>Real Options</a:t>
            </a:r>
          </a:p>
        </p:txBody>
      </p:sp>
      <p:sp>
        <p:nvSpPr>
          <p:cNvPr id="3" name="Content Placeholder 2">
            <a:extLst>
              <a:ext uri="{FF2B5EF4-FFF2-40B4-BE49-F238E27FC236}">
                <a16:creationId xmlns:a16="http://schemas.microsoft.com/office/drawing/2014/main" id="{7E04B5BC-0A11-4E27-9A8A-EE05AF96FA80}"/>
              </a:ext>
            </a:extLst>
          </p:cNvPr>
          <p:cNvSpPr>
            <a:spLocks noGrp="1"/>
          </p:cNvSpPr>
          <p:nvPr>
            <p:ph idx="1"/>
          </p:nvPr>
        </p:nvSpPr>
        <p:spPr>
          <a:xfrm>
            <a:off x="510643" y="1285763"/>
            <a:ext cx="11186556" cy="5377470"/>
          </a:xfrm>
        </p:spPr>
        <p:txBody>
          <a:bodyPr/>
          <a:lstStyle/>
          <a:p>
            <a:pPr>
              <a:spcAft>
                <a:spcPts val="600"/>
              </a:spcAft>
            </a:pPr>
            <a:r>
              <a:rPr lang="en-US" sz="2800" dirty="0">
                <a:sym typeface="Wingdings" panose="05000000000000000000" pitchFamily="2" charset="2"/>
              </a:rPr>
              <a:t>Various real options may be embedded in capital investments, including</a:t>
            </a:r>
          </a:p>
          <a:p>
            <a:pPr lvl="1">
              <a:spcAft>
                <a:spcPts val="600"/>
              </a:spcAft>
            </a:pPr>
            <a:r>
              <a:rPr lang="en-US" sz="2400" b="1" dirty="0">
                <a:sym typeface="Wingdings" panose="05000000000000000000" pitchFamily="2" charset="2"/>
              </a:rPr>
              <a:t>Option to alter operation scale </a:t>
            </a:r>
            <a:r>
              <a:rPr lang="en-US" sz="2400" dirty="0">
                <a:sym typeface="Wingdings" panose="05000000000000000000" pitchFamily="2" charset="2"/>
              </a:rPr>
              <a:t>(e.g., in the fashion industry):</a:t>
            </a:r>
          </a:p>
          <a:p>
            <a:pPr lvl="2"/>
            <a:r>
              <a:rPr lang="en-US" sz="2000" b="1" dirty="0">
                <a:sym typeface="Wingdings" panose="05000000000000000000" pitchFamily="2" charset="2"/>
              </a:rPr>
              <a:t>The option to expand:</a:t>
            </a:r>
            <a:r>
              <a:rPr lang="en-US" sz="2000" dirty="0">
                <a:sym typeface="Wingdings" panose="05000000000000000000" pitchFamily="2" charset="2"/>
              </a:rPr>
              <a:t> accelerate the rate or expand the scale of production if conditions turn out more favorable than expected (e.g., oil prices rise)</a:t>
            </a:r>
          </a:p>
          <a:p>
            <a:pPr lvl="2"/>
            <a:r>
              <a:rPr lang="en-US" sz="2000" b="1" dirty="0">
                <a:sym typeface="Wingdings" panose="05000000000000000000" pitchFamily="2" charset="2"/>
              </a:rPr>
              <a:t>The option to contract</a:t>
            </a:r>
            <a:r>
              <a:rPr lang="en-US" sz="2000" dirty="0">
                <a:sym typeface="Wingdings" panose="05000000000000000000" pitchFamily="2" charset="2"/>
              </a:rPr>
              <a:t>: operate below capacity or reduce the scale of operations if market conditions are weaker than expected (e.g., oil prices fall)</a:t>
            </a:r>
          </a:p>
          <a:p>
            <a:pPr lvl="2">
              <a:spcAft>
                <a:spcPts val="1800"/>
              </a:spcAft>
            </a:pPr>
            <a:r>
              <a:rPr lang="en-US" sz="2000" b="1" dirty="0">
                <a:sym typeface="Wingdings" panose="05000000000000000000" pitchFamily="2" charset="2"/>
              </a:rPr>
              <a:t>The option to shut down (and restart) operations</a:t>
            </a:r>
            <a:r>
              <a:rPr lang="en-US" sz="2000" dirty="0">
                <a:sym typeface="Wingdings" panose="05000000000000000000" pitchFamily="2" charset="2"/>
              </a:rPr>
              <a:t>: if oil prices are such that cash revenues are not sufficient to cover operating costs</a:t>
            </a:r>
          </a:p>
          <a:p>
            <a:pPr lvl="1"/>
            <a:r>
              <a:rPr lang="en-US" sz="2400" dirty="0">
                <a:sym typeface="Wingdings" panose="05000000000000000000" pitchFamily="2" charset="2"/>
              </a:rPr>
              <a:t>The </a:t>
            </a:r>
            <a:r>
              <a:rPr lang="en-US" sz="2400" b="1" dirty="0">
                <a:sym typeface="Wingdings" panose="05000000000000000000" pitchFamily="2" charset="2"/>
              </a:rPr>
              <a:t>option to abandon </a:t>
            </a:r>
            <a:r>
              <a:rPr lang="en-US" sz="2400" dirty="0">
                <a:sym typeface="Wingdings" panose="05000000000000000000" pitchFamily="2" charset="2"/>
              </a:rPr>
              <a:t>for salvage value in second-hand markets:</a:t>
            </a:r>
          </a:p>
          <a:p>
            <a:pPr lvl="2"/>
            <a:r>
              <a:rPr lang="en-US" sz="2000" dirty="0">
                <a:sym typeface="Wingdings" panose="05000000000000000000" pitchFamily="2" charset="2"/>
              </a:rPr>
              <a:t>Example: Oil prices suffer a sustainable decline or the operation does poorly for some other reason, management does not have to continue incurring the fixed costs.</a:t>
            </a:r>
          </a:p>
        </p:txBody>
      </p:sp>
    </p:spTree>
    <p:extLst>
      <p:ext uri="{BB962C8B-B14F-4D97-AF65-F5344CB8AC3E}">
        <p14:creationId xmlns:p14="http://schemas.microsoft.com/office/powerpoint/2010/main" val="70371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4A19F-3921-4449-A61A-AF6C7556B489}"/>
              </a:ext>
            </a:extLst>
          </p:cNvPr>
          <p:cNvSpPr>
            <a:spLocks noGrp="1"/>
          </p:cNvSpPr>
          <p:nvPr>
            <p:ph type="title"/>
          </p:nvPr>
        </p:nvSpPr>
        <p:spPr>
          <a:xfrm>
            <a:off x="0" y="0"/>
            <a:ext cx="12192000" cy="1143000"/>
          </a:xfrm>
        </p:spPr>
        <p:txBody>
          <a:bodyPr wrap="square" anchor="ctr">
            <a:normAutofit/>
          </a:bodyPr>
          <a:lstStyle/>
          <a:p>
            <a:r>
              <a:rPr lang="en-US" b="1" dirty="0"/>
              <a:t>Real Options</a:t>
            </a:r>
          </a:p>
        </p:txBody>
      </p:sp>
      <p:sp>
        <p:nvSpPr>
          <p:cNvPr id="4" name="Content Placeholder 2">
            <a:extLst>
              <a:ext uri="{FF2B5EF4-FFF2-40B4-BE49-F238E27FC236}">
                <a16:creationId xmlns:a16="http://schemas.microsoft.com/office/drawing/2014/main" id="{4514390C-72D1-DAC8-9CC4-EAEDFCDAEE1D}"/>
              </a:ext>
            </a:extLst>
          </p:cNvPr>
          <p:cNvSpPr txBox="1">
            <a:spLocks/>
          </p:cNvSpPr>
          <p:nvPr/>
        </p:nvSpPr>
        <p:spPr bwMode="auto">
          <a:xfrm>
            <a:off x="190500" y="1143000"/>
            <a:ext cx="11791950" cy="5377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panose="020B0604020202020204" pitchFamily="34" charset="0"/>
              <a:buChar char="•"/>
              <a:defRPr sz="3200" b="0" i="0" kern="1200">
                <a:solidFill>
                  <a:schemeClr val="tx1"/>
                </a:solidFill>
                <a:latin typeface="Adobe Garamond Pro"/>
                <a:ea typeface="ＭＳ Ｐゴシック" pitchFamily="32" charset="-128"/>
                <a:cs typeface="Adobe Garamond Pro"/>
              </a:defRPr>
            </a:lvl1pPr>
            <a:lvl2pPr marL="742950" indent="-285750" algn="l" defTabSz="457200" rtl="0" eaLnBrk="1" fontAlgn="base" hangingPunct="1">
              <a:spcBef>
                <a:spcPct val="20000"/>
              </a:spcBef>
              <a:spcAft>
                <a:spcPct val="0"/>
              </a:spcAft>
              <a:buFont typeface="Arial" panose="020B0604020202020204" pitchFamily="34" charset="0"/>
              <a:buChar char="–"/>
              <a:defRPr sz="2800" b="0" i="0" kern="1200">
                <a:solidFill>
                  <a:schemeClr val="tx1"/>
                </a:solidFill>
                <a:latin typeface="Adobe Garamond Pro"/>
                <a:ea typeface="ＭＳ Ｐゴシック" pitchFamily="32" charset="-128"/>
                <a:cs typeface="Adobe Garamond Pro"/>
              </a:defRPr>
            </a:lvl2pPr>
            <a:lvl3pPr marL="1143000" indent="-228600" algn="l" defTabSz="457200" rtl="0" eaLnBrk="1" fontAlgn="base" hangingPunct="1">
              <a:spcBef>
                <a:spcPct val="20000"/>
              </a:spcBef>
              <a:spcAft>
                <a:spcPct val="0"/>
              </a:spcAft>
              <a:buFont typeface="Arial" panose="020B0604020202020204" pitchFamily="34" charset="0"/>
              <a:buChar char="•"/>
              <a:defRPr sz="2400" b="0" i="0" kern="1200">
                <a:solidFill>
                  <a:schemeClr val="tx1"/>
                </a:solidFill>
                <a:latin typeface="Adobe Garamond Pro"/>
                <a:ea typeface="ＭＳ Ｐゴシック" pitchFamily="32" charset="-128"/>
                <a:cs typeface="Adobe Garamond Pro"/>
              </a:defRPr>
            </a:lvl3pPr>
            <a:lvl4pPr marL="1600200" indent="-228600" algn="l" defTabSz="457200" rtl="0" eaLnBrk="1" fontAlgn="base" hangingPunct="1">
              <a:spcBef>
                <a:spcPct val="20000"/>
              </a:spcBef>
              <a:spcAft>
                <a:spcPct val="0"/>
              </a:spcAft>
              <a:buFont typeface="Arial" panose="020B0604020202020204" pitchFamily="34" charset="0"/>
              <a:buChar char="–"/>
              <a:defRPr sz="2000" b="0" i="0" kern="1200">
                <a:solidFill>
                  <a:schemeClr val="tx1"/>
                </a:solidFill>
                <a:latin typeface="Adobe Garamond Pro"/>
                <a:ea typeface="ＭＳ Ｐゴシック" pitchFamily="32" charset="-128"/>
                <a:cs typeface="Adobe Garamond Pro"/>
              </a:defRPr>
            </a:lvl4pPr>
            <a:lvl5pPr marL="2057400" indent="-228600" algn="l" defTabSz="457200" rtl="0" eaLnBrk="1" fontAlgn="base" hangingPunct="1">
              <a:spcBef>
                <a:spcPct val="20000"/>
              </a:spcBef>
              <a:spcAft>
                <a:spcPct val="0"/>
              </a:spcAft>
              <a:buFont typeface="Arial" panose="020B0604020202020204" pitchFamily="34" charset="0"/>
              <a:buChar char="»"/>
              <a:defRPr sz="2000" b="0" i="0" kern="1200">
                <a:solidFill>
                  <a:schemeClr val="tx1"/>
                </a:solidFill>
                <a:latin typeface="Adobe Garamond Pro"/>
                <a:ea typeface="ＭＳ Ｐゴシック" pitchFamily="32" charset="-128"/>
                <a:cs typeface="Adobe Garamond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1200"/>
              </a:spcAft>
            </a:pPr>
            <a:r>
              <a:rPr lang="en-US" sz="2800" dirty="0">
                <a:sym typeface="Wingdings" panose="05000000000000000000" pitchFamily="2" charset="2"/>
              </a:rPr>
              <a:t>Various real options may be embedded in capital investments, including:</a:t>
            </a:r>
          </a:p>
          <a:p>
            <a:pPr lvl="1"/>
            <a:r>
              <a:rPr lang="en-US" sz="2400" b="1" dirty="0">
                <a:sym typeface="Wingdings" panose="05000000000000000000" pitchFamily="2" charset="2"/>
              </a:rPr>
              <a:t>Option to switch use: </a:t>
            </a:r>
            <a:r>
              <a:rPr lang="en-US" sz="2400" dirty="0">
                <a:sym typeface="Wingdings" panose="05000000000000000000" pitchFamily="2" charset="2"/>
              </a:rPr>
              <a:t>change current input to cheapest future input (e.g., oil vis-à-vis electric power) or current output (e.g., in the toy market) to most profitable future product mix, as relative prices of inputs or outputs fluctuate</a:t>
            </a:r>
          </a:p>
          <a:p>
            <a:pPr lvl="2">
              <a:spcAft>
                <a:spcPts val="2400"/>
              </a:spcAft>
            </a:pPr>
            <a:r>
              <a:rPr lang="en-US" sz="2000" dirty="0">
                <a:sym typeface="Wingdings" panose="05000000000000000000" pitchFamily="2" charset="2"/>
              </a:rPr>
              <a:t>Examples: Industries where product differentiation and diversity are important and product demand is volatile</a:t>
            </a:r>
          </a:p>
          <a:p>
            <a:pPr lvl="1"/>
            <a:r>
              <a:rPr lang="en-US" sz="2400" b="1" dirty="0">
                <a:sym typeface="Wingdings" panose="05000000000000000000" pitchFamily="2" charset="2"/>
              </a:rPr>
              <a:t>Corporate growth options</a:t>
            </a:r>
            <a:r>
              <a:rPr lang="en-US" sz="2400" dirty="0">
                <a:sym typeface="Wingdings" panose="05000000000000000000" pitchFamily="2" charset="2"/>
              </a:rPr>
              <a:t>: early investments set the path of future inter-project opportunities</a:t>
            </a:r>
          </a:p>
          <a:p>
            <a:pPr lvl="2"/>
            <a:r>
              <a:rPr lang="en-US" sz="2000" dirty="0">
                <a:sym typeface="Wingdings" panose="05000000000000000000" pitchFamily="2" charset="2"/>
              </a:rPr>
              <a:t>Examples: a new-generation product or process, oil reserves, access to a new or expanding market, strengthening of the firm’s core capabilities or strategic positioning</a:t>
            </a:r>
          </a:p>
        </p:txBody>
      </p:sp>
    </p:spTree>
    <p:extLst>
      <p:ext uri="{BB962C8B-B14F-4D97-AF65-F5344CB8AC3E}">
        <p14:creationId xmlns:p14="http://schemas.microsoft.com/office/powerpoint/2010/main" val="3733054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4A19F-3921-4449-A61A-AF6C7556B489}"/>
              </a:ext>
            </a:extLst>
          </p:cNvPr>
          <p:cNvSpPr>
            <a:spLocks noGrp="1"/>
          </p:cNvSpPr>
          <p:nvPr>
            <p:ph type="title"/>
          </p:nvPr>
        </p:nvSpPr>
        <p:spPr>
          <a:xfrm>
            <a:off x="0" y="178388"/>
            <a:ext cx="12192000" cy="1143000"/>
          </a:xfrm>
        </p:spPr>
        <p:txBody>
          <a:bodyPr/>
          <a:lstStyle/>
          <a:p>
            <a:r>
              <a:rPr lang="en-US" sz="4000" b="1" dirty="0"/>
              <a:t>Real Options: Principles of Valuing</a:t>
            </a:r>
          </a:p>
        </p:txBody>
      </p:sp>
      <p:sp>
        <p:nvSpPr>
          <p:cNvPr id="3" name="Content Placeholder 2">
            <a:extLst>
              <a:ext uri="{FF2B5EF4-FFF2-40B4-BE49-F238E27FC236}">
                <a16:creationId xmlns:a16="http://schemas.microsoft.com/office/drawing/2014/main" id="{7E04B5BC-0A11-4E27-9A8A-EE05AF96FA80}"/>
              </a:ext>
            </a:extLst>
          </p:cNvPr>
          <p:cNvSpPr>
            <a:spLocks noGrp="1"/>
          </p:cNvSpPr>
          <p:nvPr>
            <p:ph idx="1"/>
          </p:nvPr>
        </p:nvSpPr>
        <p:spPr>
          <a:xfrm>
            <a:off x="250092" y="1531492"/>
            <a:ext cx="11842442" cy="4306600"/>
          </a:xfrm>
        </p:spPr>
        <p:txBody>
          <a:bodyPr/>
          <a:lstStyle/>
          <a:p>
            <a:r>
              <a:rPr lang="en-US" dirty="0">
                <a:sym typeface="Wingdings" panose="05000000000000000000" pitchFamily="2" charset="2"/>
              </a:rPr>
              <a:t>The passive DCF cannot properly capture the value of embedded options because of their discretionary asymmetric nature and dependence of future events that are uncertain at the time of the initial decision.  How to value investment opportunities with asymmetric/ disproportionate claims and discount rates varying over time? </a:t>
            </a:r>
          </a:p>
          <a:p>
            <a:pPr marL="0" indent="0">
              <a:spcBef>
                <a:spcPts val="1200"/>
              </a:spcBef>
              <a:buNone/>
            </a:pPr>
            <a:r>
              <a:rPr lang="en-US" dirty="0">
                <a:sym typeface="Wingdings" panose="05000000000000000000" pitchFamily="2" charset="2"/>
              </a:rPr>
              <a:t>	 Using contingent claims analysis (CCA) within a backward risk-neutral valuation process</a:t>
            </a:r>
          </a:p>
        </p:txBody>
      </p:sp>
    </p:spTree>
    <p:extLst>
      <p:ext uri="{BB962C8B-B14F-4D97-AF65-F5344CB8AC3E}">
        <p14:creationId xmlns:p14="http://schemas.microsoft.com/office/powerpoint/2010/main" val="1935378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4A19F-3921-4449-A61A-AF6C7556B489}"/>
              </a:ext>
            </a:extLst>
          </p:cNvPr>
          <p:cNvSpPr>
            <a:spLocks noGrp="1"/>
          </p:cNvSpPr>
          <p:nvPr>
            <p:ph type="title"/>
          </p:nvPr>
        </p:nvSpPr>
        <p:spPr>
          <a:xfrm>
            <a:off x="0" y="178388"/>
            <a:ext cx="12192000" cy="1143000"/>
          </a:xfrm>
        </p:spPr>
        <p:txBody>
          <a:bodyPr/>
          <a:lstStyle/>
          <a:p>
            <a:r>
              <a:rPr lang="en-US" b="1" dirty="0"/>
              <a:t>Real Options: Principles of Valuing</a:t>
            </a:r>
          </a:p>
        </p:txBody>
      </p:sp>
      <p:sp>
        <p:nvSpPr>
          <p:cNvPr id="3" name="Content Placeholder 2">
            <a:extLst>
              <a:ext uri="{FF2B5EF4-FFF2-40B4-BE49-F238E27FC236}">
                <a16:creationId xmlns:a16="http://schemas.microsoft.com/office/drawing/2014/main" id="{7E04B5BC-0A11-4E27-9A8A-EE05AF96FA80}"/>
              </a:ext>
            </a:extLst>
          </p:cNvPr>
          <p:cNvSpPr>
            <a:spLocks noGrp="1"/>
          </p:cNvSpPr>
          <p:nvPr>
            <p:ph idx="1"/>
          </p:nvPr>
        </p:nvSpPr>
        <p:spPr>
          <a:xfrm>
            <a:off x="866901" y="1250138"/>
            <a:ext cx="11186556" cy="2431213"/>
          </a:xfrm>
        </p:spPr>
        <p:txBody>
          <a:bodyPr/>
          <a:lstStyle/>
          <a:p>
            <a:pPr marL="0" indent="0">
              <a:buNone/>
            </a:pPr>
            <a:r>
              <a:rPr lang="en-US" dirty="0">
                <a:sym typeface="Wingdings" panose="05000000000000000000" pitchFamily="2" charset="2"/>
              </a:rPr>
              <a:t> Contingent claims analysis within a backward risk-neutral 				 valuation process</a:t>
            </a:r>
          </a:p>
          <a:p>
            <a:pPr lvl="1"/>
            <a:r>
              <a:rPr lang="en-US" dirty="0">
                <a:sym typeface="Wingdings" panose="05000000000000000000" pitchFamily="2" charset="2"/>
              </a:rPr>
              <a:t>Obtain the current value, </a:t>
            </a:r>
            <a:r>
              <a:rPr lang="en-US" i="1" dirty="0">
                <a:sym typeface="Wingdings" panose="05000000000000000000" pitchFamily="2" charset="2"/>
              </a:rPr>
              <a:t>E</a:t>
            </a:r>
            <a:r>
              <a:rPr lang="en-US" dirty="0">
                <a:sym typeface="Wingdings" panose="05000000000000000000" pitchFamily="2" charset="2"/>
              </a:rPr>
              <a:t>, of any contingent claim from its expected future values – with expectations taken over the risk-neutral probabilities, </a:t>
            </a:r>
            <a:r>
              <a:rPr lang="en-US" i="1" dirty="0">
                <a:sym typeface="Wingdings" panose="05000000000000000000" pitchFamily="2" charset="2"/>
              </a:rPr>
              <a:t>p – </a:t>
            </a:r>
            <a:r>
              <a:rPr lang="en-US" dirty="0">
                <a:sym typeface="Wingdings" panose="05000000000000000000" pitchFamily="2" charset="2"/>
              </a:rPr>
              <a:t>discounted at the riskless rate, </a:t>
            </a:r>
            <a:r>
              <a:rPr lang="en-US" i="1" dirty="0">
                <a:sym typeface="Wingdings" panose="05000000000000000000" pitchFamily="2" charset="2"/>
              </a:rPr>
              <a:t>r</a:t>
            </a:r>
            <a:r>
              <a:rPr lang="en-US" dirty="0">
                <a:sym typeface="Wingdings" panose="05000000000000000000" pitchFamily="2" charset="2"/>
              </a:rPr>
              <a:t>.</a:t>
            </a:r>
          </a:p>
          <a:p>
            <a:pPr lvl="1"/>
            <a:endParaRPr lang="en-US" dirty="0">
              <a:sym typeface="Wingdings" panose="05000000000000000000" pitchFamily="2" charset="2"/>
            </a:endParaRPr>
          </a:p>
        </p:txBody>
      </p:sp>
      <p:pic>
        <p:nvPicPr>
          <p:cNvPr id="9" name="Picture 8">
            <a:extLst>
              <a:ext uri="{FF2B5EF4-FFF2-40B4-BE49-F238E27FC236}">
                <a16:creationId xmlns:a16="http://schemas.microsoft.com/office/drawing/2014/main" id="{1636CECF-C55F-42E6-9CD9-2BA3FBF34707}"/>
              </a:ext>
            </a:extLst>
          </p:cNvPr>
          <p:cNvPicPr>
            <a:picLocks noChangeAspect="1"/>
          </p:cNvPicPr>
          <p:nvPr/>
        </p:nvPicPr>
        <p:blipFill>
          <a:blip r:embed="rId3"/>
          <a:stretch>
            <a:fillRect/>
          </a:stretch>
        </p:blipFill>
        <p:spPr>
          <a:xfrm>
            <a:off x="3798844" y="3681351"/>
            <a:ext cx="3712913" cy="1294410"/>
          </a:xfrm>
          <a:prstGeom prst="rect">
            <a:avLst/>
          </a:prstGeom>
        </p:spPr>
      </p:pic>
      <p:pic>
        <p:nvPicPr>
          <p:cNvPr id="11" name="Picture 10">
            <a:extLst>
              <a:ext uri="{FF2B5EF4-FFF2-40B4-BE49-F238E27FC236}">
                <a16:creationId xmlns:a16="http://schemas.microsoft.com/office/drawing/2014/main" id="{E0710578-4CC3-4F74-9381-CE1F0BDECAA6}"/>
              </a:ext>
            </a:extLst>
          </p:cNvPr>
          <p:cNvPicPr>
            <a:picLocks noChangeAspect="1"/>
          </p:cNvPicPr>
          <p:nvPr/>
        </p:nvPicPr>
        <p:blipFill>
          <a:blip r:embed="rId4"/>
          <a:stretch>
            <a:fillRect/>
          </a:stretch>
        </p:blipFill>
        <p:spPr>
          <a:xfrm>
            <a:off x="3829066" y="5186550"/>
            <a:ext cx="3682691" cy="1294410"/>
          </a:xfrm>
          <a:prstGeom prst="rect">
            <a:avLst/>
          </a:prstGeom>
        </p:spPr>
      </p:pic>
      <p:sp>
        <p:nvSpPr>
          <p:cNvPr id="13" name="TextBox 12">
            <a:extLst>
              <a:ext uri="{FF2B5EF4-FFF2-40B4-BE49-F238E27FC236}">
                <a16:creationId xmlns:a16="http://schemas.microsoft.com/office/drawing/2014/main" id="{D95809B3-29F2-4219-BF6A-BF953B80AEDD}"/>
              </a:ext>
            </a:extLst>
          </p:cNvPr>
          <p:cNvSpPr txBox="1"/>
          <p:nvPr/>
        </p:nvSpPr>
        <p:spPr>
          <a:xfrm>
            <a:off x="7769058" y="4006265"/>
            <a:ext cx="3813342" cy="1938992"/>
          </a:xfrm>
          <a:prstGeom prst="rect">
            <a:avLst/>
          </a:prstGeom>
          <a:noFill/>
        </p:spPr>
        <p:txBody>
          <a:bodyPr wrap="square">
            <a:spAutoFit/>
          </a:bodyPr>
          <a:lstStyle/>
          <a:p>
            <a:pPr marL="342900" indent="-342900">
              <a:buFont typeface="Arial" panose="020B0604020202020204" pitchFamily="34" charset="0"/>
              <a:buChar char="•"/>
            </a:pPr>
            <a:r>
              <a:rPr lang="en-US" sz="2400" dirty="0">
                <a:latin typeface="Adobe Garamond Pro"/>
                <a:sym typeface="Wingdings" panose="05000000000000000000" pitchFamily="2" charset="2"/>
              </a:rPr>
              <a:t>Apply to show how various kinds of options can enhance the value of the opportunity to invest (expanded NPV)</a:t>
            </a:r>
          </a:p>
        </p:txBody>
      </p:sp>
    </p:spTree>
    <p:extLst>
      <p:ext uri="{BB962C8B-B14F-4D97-AF65-F5344CB8AC3E}">
        <p14:creationId xmlns:p14="http://schemas.microsoft.com/office/powerpoint/2010/main" val="2534360181"/>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7ECCD7C9-597F-4859-97BC-EF01E3BE5D19}" vid="{4DBC6355-B797-438A-9BBC-A7BCB7D0A0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325</TotalTime>
  <Words>991</Words>
  <Application>Microsoft Office PowerPoint</Application>
  <PresentationFormat>Widescreen</PresentationFormat>
  <Paragraphs>62</Paragraphs>
  <Slides>11</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ＭＳ Ｐゴシック</vt:lpstr>
      <vt:lpstr>Adobe Garamond Pro</vt:lpstr>
      <vt:lpstr>Adobe Garamond Pro Bold</vt:lpstr>
      <vt:lpstr>Arial</vt:lpstr>
      <vt:lpstr>Calibri</vt:lpstr>
      <vt:lpstr>Wingdings</vt:lpstr>
      <vt:lpstr>Theme1</vt:lpstr>
      <vt:lpstr>Real Options and Interactions with Financial Flexibility</vt:lpstr>
      <vt:lpstr>Introduction</vt:lpstr>
      <vt:lpstr>Review of the Real Options Literature</vt:lpstr>
      <vt:lpstr>Review of the Real Options Literature</vt:lpstr>
      <vt:lpstr>Real Options</vt:lpstr>
      <vt:lpstr>Real Options</vt:lpstr>
      <vt:lpstr>Real Options</vt:lpstr>
      <vt:lpstr>Real Options: Principles of Valuing</vt:lpstr>
      <vt:lpstr>Real Options: Principles of Valuing</vt:lpstr>
      <vt:lpstr>Real Options: Interactions with Financial Flexibility</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Options and Interactions with Financial Flexibility</dc:title>
  <dc:creator>Choi Boryung</dc:creator>
  <cp:lastModifiedBy>Joe Mahoney</cp:lastModifiedBy>
  <cp:revision>27</cp:revision>
  <dcterms:created xsi:type="dcterms:W3CDTF">2022-02-28T13:34:58Z</dcterms:created>
  <dcterms:modified xsi:type="dcterms:W3CDTF">2024-02-28T02:36:50Z</dcterms:modified>
</cp:coreProperties>
</file>